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notesSlides/notesSlide13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9144000" cy="5143500" type="screen16x9"/>
  <p:notesSz cx="6858000" cy="9144000"/>
  <p:embeddedFontLst>
    <p:embeddedFont>
      <p:font typeface="Raleway Thin" charset="0"/>
      <p:bold r:id="rId16"/>
      <p:boldItalic r:id="rId17"/>
    </p:embeddedFont>
    <p:embeddedFont>
      <p:font typeface="Raleway" charset="0"/>
      <p:regular r:id="rId18"/>
      <p:bold r:id="rId19"/>
      <p:italic r:id="rId20"/>
      <p:boldItalic r:id="rId21"/>
    </p:embeddedFont>
    <p:embeddedFont>
      <p:font typeface="Lato" charset="0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1" d="100"/>
          <a:sy n="111" d="100"/>
        </p:scale>
        <p:origin x="-634" y="-8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903233e63b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903233e63b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903233e63b_1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903233e63b_1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8fd519b8a2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8fd519b8a2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d9c67055b_0_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1d9c67055b_0_1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d9c67055b_0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1d9c67055b_0_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51622d556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251622d556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51d9112ad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251d9112ad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highlight>
                  <a:srgbClr val="FFFFFF"/>
                </a:highlight>
              </a:rPr>
              <a:t>In the mid to late 1980's, there was a big push to put a warning label on records and CD's that were deemed 'explicit' and had suggestive or 'satanic' lyrics. This was supposed to help parents monitor the music their children were buying. I propose it had the opposite effect. Albums and music with explicit lyrics and images were more popular after the mid to late 1980's.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d9c67055b_0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1d9c67055b_0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5430e6bdd_5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25430e6bdd_5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ato"/>
              <a:buChar char="➔"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My determination of a single genre for each song is accurate</a:t>
            </a:r>
            <a:endParaRPr sz="120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8fd519b8a2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8fd519b8a2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ato"/>
              <a:buChar char="➔"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My determination of a single genre for each song is accurate</a:t>
            </a:r>
            <a:endParaRPr sz="120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d9c67055b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1d9c67055b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903233e63b_1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903233e63b_1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903233e63b_1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903233e63b_1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" name="Google Shape;77;p11"/>
          <p:cNvSpPr txBox="1">
            <a:spLocks noGrp="1"/>
          </p:cNvSpPr>
          <p:nvPr>
            <p:ph type="title" hasCustomPrompt="1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1">
  <p:cSld name="SECTION_TITLE_AND_DESCRIPTION_1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3" descr="Side view of hands writing in a notebook at a cafe"/>
          <p:cNvPicPr preferRelativeResize="0"/>
          <p:nvPr/>
        </p:nvPicPr>
        <p:blipFill rotWithShape="1">
          <a:blip r:embed="rId2">
            <a:alphaModFix/>
          </a:blip>
          <a:srcRect l="9050" t="12064" r="54351" b="26446"/>
          <a:stretch/>
        </p:blipFill>
        <p:spPr>
          <a:xfrm>
            <a:off x="1" y="-50"/>
            <a:ext cx="4572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3"/>
          <p:cNvSpPr/>
          <p:nvPr/>
        </p:nvSpPr>
        <p:spPr>
          <a:xfrm>
            <a:off x="1650" y="0"/>
            <a:ext cx="45687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5" name="Google Shape;85;p1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86" name="Google Shape;86;p1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1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" name="Google Shape;88;p13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1" name="Google Shape;91;p13"/>
          <p:cNvSpPr txBox="1">
            <a:spLocks noGrp="1"/>
          </p:cNvSpPr>
          <p:nvPr>
            <p:ph type="sldNum" idx="12"/>
          </p:nvPr>
        </p:nvSpPr>
        <p:spPr>
          <a:xfrm>
            <a:off x="8536300" y="474985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" name="Google Shape;36;p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7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" name="Google Shape;59;p8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9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2.xml"/><Relationship Id="rId5" Type="http://schemas.openxmlformats.org/officeDocument/2006/relationships/slide" Target="slide7.xml"/><Relationship Id="rId4" Type="http://schemas.openxmlformats.org/officeDocument/2006/relationships/slide" Target="slide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.world/kcmillersean/billboard-hot-100-1958-2017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0.pn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86E8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4"/>
          <p:cNvSpPr txBox="1">
            <a:spLocks noGrp="1"/>
          </p:cNvSpPr>
          <p:nvPr>
            <p:ph type="ctrTitle"/>
          </p:nvPr>
        </p:nvSpPr>
        <p:spPr>
          <a:xfrm>
            <a:off x="-150" y="1322450"/>
            <a:ext cx="9144000" cy="198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300" b="0">
                <a:latin typeface="Raleway Thin"/>
                <a:ea typeface="Raleway Thin"/>
                <a:cs typeface="Raleway Thin"/>
                <a:sym typeface="Raleway Thin"/>
              </a:rPr>
              <a:t>The PMRC Effects on Music Popularity</a:t>
            </a:r>
            <a:endParaRPr sz="5300" b="0">
              <a:latin typeface="Raleway Thin"/>
              <a:ea typeface="Raleway Thin"/>
              <a:cs typeface="Raleway Thin"/>
              <a:sym typeface="Raleway Thin"/>
            </a:endParaRPr>
          </a:p>
        </p:txBody>
      </p:sp>
      <p:sp>
        <p:nvSpPr>
          <p:cNvPr id="97" name="Google Shape;97;p14"/>
          <p:cNvSpPr txBox="1">
            <a:spLocks noGrp="1"/>
          </p:cNvSpPr>
          <p:nvPr>
            <p:ph type="subTitle" idx="1"/>
          </p:nvPr>
        </p:nvSpPr>
        <p:spPr>
          <a:xfrm>
            <a:off x="729600" y="3401500"/>
            <a:ext cx="3787800" cy="50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14"/>
          <p:cNvSpPr txBox="1"/>
          <p:nvPr/>
        </p:nvSpPr>
        <p:spPr>
          <a:xfrm>
            <a:off x="0" y="0"/>
            <a:ext cx="9144000" cy="503400"/>
          </a:xfrm>
          <a:prstGeom prst="rect">
            <a:avLst/>
          </a:prstGeom>
          <a:solidFill>
            <a:srgbClr val="4A86E8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3"/>
          <p:cNvSpPr/>
          <p:nvPr/>
        </p:nvSpPr>
        <p:spPr>
          <a:xfrm>
            <a:off x="0" y="4747100"/>
            <a:ext cx="9144000" cy="39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4" name="Google Shape;164;p23"/>
          <p:cNvSpPr txBox="1">
            <a:spLocks noGrp="1"/>
          </p:cNvSpPr>
          <p:nvPr>
            <p:ph type="title" idx="4294967295"/>
          </p:nvPr>
        </p:nvSpPr>
        <p:spPr>
          <a:xfrm>
            <a:off x="367850" y="4704200"/>
            <a:ext cx="7058100" cy="482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</a:rPr>
              <a:t> </a:t>
            </a:r>
            <a:endParaRPr sz="2000">
              <a:solidFill>
                <a:schemeClr val="lt1"/>
              </a:solidFill>
            </a:endParaRPr>
          </a:p>
        </p:txBody>
      </p:sp>
      <p:pic>
        <p:nvPicPr>
          <p:cNvPr id="165" name="Google Shape;16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0200" y="482100"/>
            <a:ext cx="6143601" cy="4095775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3"/>
          <p:cNvSpPr txBox="1"/>
          <p:nvPr/>
        </p:nvSpPr>
        <p:spPr>
          <a:xfrm>
            <a:off x="0" y="0"/>
            <a:ext cx="9144000" cy="482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2000"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No significant difference in Hot 100 ranking between genres</a:t>
            </a:r>
            <a:endParaRPr sz="2000"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4"/>
          <p:cNvSpPr txBox="1">
            <a:spLocks noGrp="1"/>
          </p:cNvSpPr>
          <p:nvPr>
            <p:ph type="title"/>
          </p:nvPr>
        </p:nvSpPr>
        <p:spPr>
          <a:xfrm>
            <a:off x="787325" y="1334350"/>
            <a:ext cx="8356800" cy="31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Analysis Details</a:t>
            </a:r>
            <a:endParaRPr sz="4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ato"/>
              <a:buChar char="●"/>
            </a:pPr>
            <a:r>
              <a:rPr lang="en" sz="1800" u="sng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Hot 100 lists</a:t>
            </a:r>
            <a:r>
              <a:rPr lang="en" sz="1800" b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- With 95% confidence, the popularity of rap, hip-hop and metal music increased dramatically after 1985, while pop and country stayed relatively steady</a:t>
            </a:r>
            <a:endParaRPr sz="1800" b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ato"/>
              <a:buChar char="●"/>
            </a:pPr>
            <a:r>
              <a:rPr lang="en" sz="1800" b="0" u="sng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Spotify</a:t>
            </a:r>
            <a:r>
              <a:rPr lang="en" sz="1800" b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- With 95% confidence, explicit music as defined by Spotify became significantly more popular after 1985</a:t>
            </a:r>
            <a:endParaRPr sz="2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5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344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Conclusions</a:t>
            </a:r>
            <a:endParaRPr sz="4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Lato"/>
              <a:buChar char="●"/>
            </a:pPr>
            <a:r>
              <a:rPr lang="en" sz="2000" b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Explicit music became significantly more popular after the PMRC was formed in 1985</a:t>
            </a:r>
            <a:endParaRPr sz="2000" b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Lato"/>
              <a:buChar char="●"/>
            </a:pPr>
            <a:r>
              <a:rPr lang="en" sz="2000" b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Rap and Hip-Hop are more explicit on average than other types of music</a:t>
            </a:r>
            <a:endParaRPr sz="2000" b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Lato"/>
              <a:buChar char="●"/>
            </a:pPr>
            <a:r>
              <a:rPr lang="en" sz="2000" b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Because explicit music is more popular after 1985,  sales of explicit music have significantly increased since then</a:t>
            </a:r>
            <a:endParaRPr sz="47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6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Questions?</a:t>
            </a:r>
            <a:endParaRPr sz="40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5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28599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Outline</a:t>
            </a:r>
            <a:endParaRPr sz="4000"/>
          </a:p>
        </p:txBody>
      </p:sp>
      <p:sp>
        <p:nvSpPr>
          <p:cNvPr id="104" name="Google Shape;104;p15"/>
          <p:cNvSpPr txBox="1">
            <a:spLocks noGrp="1"/>
          </p:cNvSpPr>
          <p:nvPr>
            <p:ph type="subTitle" idx="4294967295"/>
          </p:nvPr>
        </p:nvSpPr>
        <p:spPr>
          <a:xfrm>
            <a:off x="4572000" y="1416850"/>
            <a:ext cx="4080000" cy="323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u="sng">
                <a:solidFill>
                  <a:schemeClr val="hlink"/>
                </a:solidFill>
                <a:hlinkClick r:id="rId3" action="ppaction://hlinksldjump"/>
              </a:rPr>
              <a:t>Hypothesis</a:t>
            </a:r>
            <a:endParaRPr sz="20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000" u="sng">
                <a:solidFill>
                  <a:schemeClr val="hlink"/>
                </a:solidFill>
                <a:hlinkClick r:id="rId4" action="ppaction://hlinksldjump"/>
              </a:rPr>
              <a:t>The Data</a:t>
            </a:r>
            <a:endParaRPr sz="20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000" u="sng">
                <a:solidFill>
                  <a:schemeClr val="hlink"/>
                </a:solidFill>
                <a:hlinkClick r:id="rId5" action="ppaction://hlinksldjump"/>
              </a:rPr>
              <a:t>Cool Graphs / Analysis</a:t>
            </a:r>
            <a:endParaRPr sz="20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000" u="sng">
                <a:solidFill>
                  <a:schemeClr val="hlink"/>
                </a:solidFill>
                <a:hlinkClick r:id="rId6" action="ppaction://hlinksldjump"/>
              </a:rPr>
              <a:t>Conclusions</a:t>
            </a:r>
            <a:endParaRPr sz="20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6"/>
          <p:cNvSpPr txBox="1">
            <a:spLocks noGrp="1"/>
          </p:cNvSpPr>
          <p:nvPr>
            <p:ph type="title"/>
          </p:nvPr>
        </p:nvSpPr>
        <p:spPr>
          <a:xfrm>
            <a:off x="635550" y="14722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Hypothesis</a:t>
            </a:r>
            <a:endParaRPr sz="3000"/>
          </a:p>
        </p:txBody>
      </p:sp>
      <p:sp>
        <p:nvSpPr>
          <p:cNvPr id="110" name="Google Shape;110;p16"/>
          <p:cNvSpPr txBox="1">
            <a:spLocks noGrp="1"/>
          </p:cNvSpPr>
          <p:nvPr>
            <p:ph type="body" idx="2"/>
          </p:nvPr>
        </p:nvSpPr>
        <p:spPr>
          <a:xfrm>
            <a:off x="4572000" y="600000"/>
            <a:ext cx="4572000" cy="394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</a:rPr>
              <a:t>In the 1985, the </a:t>
            </a:r>
            <a:r>
              <a:rPr lang="en" sz="1800" b="1">
                <a:solidFill>
                  <a:schemeClr val="dk1"/>
                </a:solidFill>
                <a:highlight>
                  <a:srgbClr val="FFFFFF"/>
                </a:highlight>
              </a:rPr>
              <a:t>Parents Music Resource Center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</a:rPr>
              <a:t> (</a:t>
            </a:r>
            <a:r>
              <a:rPr lang="en" sz="1800" b="1">
                <a:solidFill>
                  <a:schemeClr val="dk1"/>
                </a:solidFill>
                <a:highlight>
                  <a:srgbClr val="FFFFFF"/>
                </a:highlight>
              </a:rPr>
              <a:t>PMRC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</a:rPr>
              <a:t>) pushed to put a warning label on 'explicit' music</a:t>
            </a:r>
            <a:endParaRPr sz="18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</a:rPr>
              <a:t>This was supposed to help parents monitor the music their children were buying</a:t>
            </a:r>
            <a:endParaRPr sz="18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</a:rPr>
              <a:t>I propose albums and music with explicit lyrics and images were more popular after the mid to late 1980's because of the ‘explicit’ labels.</a:t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111" name="Google Shape;11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53850"/>
            <a:ext cx="4572000" cy="418965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6"/>
          <p:cNvSpPr txBox="1"/>
          <p:nvPr/>
        </p:nvSpPr>
        <p:spPr>
          <a:xfrm>
            <a:off x="0" y="0"/>
            <a:ext cx="4572000" cy="954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FFFFFF"/>
                </a:solidFill>
                <a:highlight>
                  <a:schemeClr val="dk1"/>
                </a:highlight>
                <a:latin typeface="Lato"/>
                <a:ea typeface="Lato"/>
                <a:cs typeface="Lato"/>
                <a:sym typeface="Lato"/>
              </a:rPr>
              <a:t>Hypothesis</a:t>
            </a:r>
            <a:endParaRPr sz="4000">
              <a:solidFill>
                <a:srgbClr val="FFFFFF"/>
              </a:solidFill>
              <a:highlight>
                <a:schemeClr val="dk1"/>
              </a:highlight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7"/>
          <p:cNvSpPr txBox="1">
            <a:spLocks noGrp="1"/>
          </p:cNvSpPr>
          <p:nvPr>
            <p:ph type="title"/>
          </p:nvPr>
        </p:nvSpPr>
        <p:spPr>
          <a:xfrm>
            <a:off x="787325" y="1334350"/>
            <a:ext cx="8356800" cy="31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The Data</a:t>
            </a:r>
            <a:endParaRPr sz="4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45720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Lato"/>
              <a:buChar char="●"/>
            </a:pPr>
            <a:r>
              <a:rPr lang="en" sz="1700" b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Weekly Hot 100 singles chart between 1958 and 2019, over 300,000 records</a:t>
            </a:r>
            <a:endParaRPr sz="1700" b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Lato"/>
              <a:buChar char="●"/>
            </a:pPr>
            <a:r>
              <a:rPr lang="en" sz="1700" b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Spotify, including song genres and an ‘explicit’ indicator, over 25,000 records</a:t>
            </a:r>
            <a:endParaRPr sz="1700" b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Lato"/>
              <a:buChar char="●"/>
            </a:pPr>
            <a:r>
              <a:rPr lang="en" sz="1700" b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 merged these 2 files together for my analysis</a:t>
            </a:r>
            <a:endParaRPr sz="1700" b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Lato"/>
              <a:buChar char="●"/>
            </a:pPr>
            <a:r>
              <a:rPr lang="en" sz="1700" b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 only used the top 75 songs to make the data manageable, about 14,000 records</a:t>
            </a:r>
            <a:endParaRPr sz="1700" b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Lato"/>
              <a:buChar char="●"/>
            </a:pPr>
            <a:r>
              <a:rPr lang="en" sz="1700" b="0" u="sng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Raw data available here</a:t>
            </a:r>
            <a:endParaRPr sz="40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8"/>
          <p:cNvSpPr txBox="1">
            <a:spLocks noGrp="1"/>
          </p:cNvSpPr>
          <p:nvPr>
            <p:ph type="title"/>
          </p:nvPr>
        </p:nvSpPr>
        <p:spPr>
          <a:xfrm>
            <a:off x="729450" y="610800"/>
            <a:ext cx="7021200" cy="72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Assumptions</a:t>
            </a:r>
            <a:endParaRPr sz="4000" b="0"/>
          </a:p>
        </p:txBody>
      </p:sp>
      <p:sp>
        <p:nvSpPr>
          <p:cNvPr id="123" name="Google Shape;123;p18"/>
          <p:cNvSpPr txBox="1">
            <a:spLocks noGrp="1"/>
          </p:cNvSpPr>
          <p:nvPr>
            <p:ph type="title"/>
          </p:nvPr>
        </p:nvSpPr>
        <p:spPr>
          <a:xfrm>
            <a:off x="1061400" y="1339500"/>
            <a:ext cx="7021200" cy="270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93700" algn="l" rtl="0">
              <a:spcBef>
                <a:spcPts val="0"/>
              </a:spcBef>
              <a:spcAft>
                <a:spcPts val="0"/>
              </a:spcAft>
              <a:buSzPts val="2600"/>
              <a:buFont typeface="Lato"/>
              <a:buChar char="➔"/>
            </a:pPr>
            <a:r>
              <a:rPr lang="en" sz="2600" b="0">
                <a:latin typeface="Lato"/>
                <a:ea typeface="Lato"/>
                <a:cs typeface="Lato"/>
                <a:sym typeface="Lato"/>
              </a:rPr>
              <a:t>The music genre list by Spotify is accurate</a:t>
            </a:r>
            <a:endParaRPr sz="2600" b="0">
              <a:latin typeface="Lato"/>
              <a:ea typeface="Lato"/>
              <a:cs typeface="Lato"/>
              <a:sym typeface="Lato"/>
            </a:endParaRPr>
          </a:p>
          <a:p>
            <a:pPr marL="457200" lvl="0" indent="-393700" algn="l" rtl="0">
              <a:spcBef>
                <a:spcPts val="0"/>
              </a:spcBef>
              <a:spcAft>
                <a:spcPts val="0"/>
              </a:spcAft>
              <a:buSzPts val="2600"/>
              <a:buFont typeface="Lato"/>
              <a:buChar char="➔"/>
            </a:pPr>
            <a:r>
              <a:rPr lang="en" sz="2600" b="0">
                <a:latin typeface="Lato"/>
                <a:ea typeface="Lato"/>
                <a:cs typeface="Lato"/>
                <a:sym typeface="Lato"/>
              </a:rPr>
              <a:t>Popularity determines total sales</a:t>
            </a:r>
            <a:endParaRPr sz="2600" b="0">
              <a:latin typeface="Lato"/>
              <a:ea typeface="Lato"/>
              <a:cs typeface="Lato"/>
              <a:sym typeface="Lato"/>
            </a:endParaRPr>
          </a:p>
          <a:p>
            <a:pPr marL="457200" lvl="0" indent="-393700" algn="l" rtl="0">
              <a:spcBef>
                <a:spcPts val="0"/>
              </a:spcBef>
              <a:spcAft>
                <a:spcPts val="0"/>
              </a:spcAft>
              <a:buSzPts val="2600"/>
              <a:buFont typeface="Lato"/>
              <a:buChar char="➔"/>
            </a:pPr>
            <a:r>
              <a:rPr lang="en" sz="2600" b="0">
                <a:latin typeface="Lato"/>
                <a:ea typeface="Lato"/>
                <a:cs typeface="Lato"/>
                <a:sym typeface="Lato"/>
              </a:rPr>
              <a:t>Higher ranking in top 100 means higher total sales</a:t>
            </a:r>
            <a:endParaRPr sz="2600" b="0"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600" b="0"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600" b="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9"/>
          <p:cNvSpPr txBox="1">
            <a:spLocks noGrp="1"/>
          </p:cNvSpPr>
          <p:nvPr>
            <p:ph type="title"/>
          </p:nvPr>
        </p:nvSpPr>
        <p:spPr>
          <a:xfrm>
            <a:off x="825650" y="203400"/>
            <a:ext cx="7021200" cy="60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Lato"/>
              <a:buChar char="➔"/>
            </a:pPr>
            <a:r>
              <a:rPr lang="en" sz="2400" b="0">
                <a:latin typeface="Lato"/>
                <a:ea typeface="Lato"/>
                <a:cs typeface="Lato"/>
                <a:sym typeface="Lato"/>
              </a:rPr>
              <a:t>Example genre lists for individual songs:</a:t>
            </a:r>
            <a:endParaRPr sz="2400" b="0"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29" name="Google Shape;12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7550" y="803650"/>
            <a:ext cx="6830624" cy="236815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19"/>
          <p:cNvSpPr txBox="1">
            <a:spLocks noGrp="1"/>
          </p:cNvSpPr>
          <p:nvPr>
            <p:ph type="title"/>
          </p:nvPr>
        </p:nvSpPr>
        <p:spPr>
          <a:xfrm>
            <a:off x="913775" y="3171800"/>
            <a:ext cx="7755000" cy="83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Lato"/>
              <a:buChar char="➔"/>
            </a:pPr>
            <a:r>
              <a:rPr lang="en" sz="2400" b="0">
                <a:latin typeface="Lato"/>
                <a:ea typeface="Lato"/>
                <a:cs typeface="Lato"/>
                <a:sym typeface="Lato"/>
              </a:rPr>
              <a:t>I picked one genre out of each genre list: rap, hip-hop, pop, country or metal</a:t>
            </a:r>
            <a:endParaRPr sz="2400" b="0"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0"/>
          <p:cNvSpPr txBox="1">
            <a:spLocks noGrp="1"/>
          </p:cNvSpPr>
          <p:nvPr>
            <p:ph type="title"/>
          </p:nvPr>
        </p:nvSpPr>
        <p:spPr>
          <a:xfrm>
            <a:off x="72780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Cool Graphs</a:t>
            </a:r>
            <a:endParaRPr sz="40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1"/>
          <p:cNvSpPr/>
          <p:nvPr/>
        </p:nvSpPr>
        <p:spPr>
          <a:xfrm>
            <a:off x="0" y="4747100"/>
            <a:ext cx="9144000" cy="39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1" name="Google Shape;141;p21"/>
          <p:cNvSpPr txBox="1">
            <a:spLocks noGrp="1"/>
          </p:cNvSpPr>
          <p:nvPr>
            <p:ph type="title" idx="4294967295"/>
          </p:nvPr>
        </p:nvSpPr>
        <p:spPr>
          <a:xfrm>
            <a:off x="367850" y="4704200"/>
            <a:ext cx="5247000" cy="482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</a:rPr>
              <a:t>   </a:t>
            </a:r>
            <a:endParaRPr sz="2000">
              <a:solidFill>
                <a:schemeClr val="lt1"/>
              </a:solidFill>
            </a:endParaRPr>
          </a:p>
        </p:txBody>
      </p:sp>
      <p:sp>
        <p:nvSpPr>
          <p:cNvPr id="142" name="Google Shape;142;p21"/>
          <p:cNvSpPr txBox="1"/>
          <p:nvPr/>
        </p:nvSpPr>
        <p:spPr>
          <a:xfrm>
            <a:off x="0" y="0"/>
            <a:ext cx="9144000" cy="525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2000"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There were very few 'explicit' songs before 1985</a:t>
            </a:r>
            <a:endParaRPr sz="2000"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43" name="Google Shape;14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" y="525000"/>
            <a:ext cx="6160974" cy="422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48225" y="2909783"/>
            <a:ext cx="2529024" cy="16860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48226" y="677400"/>
            <a:ext cx="2529024" cy="168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1"/>
          <p:cNvSpPr txBox="1"/>
          <p:nvPr/>
        </p:nvSpPr>
        <p:spPr>
          <a:xfrm>
            <a:off x="6648438" y="2395538"/>
            <a:ext cx="1128600" cy="4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latin typeface="Lato"/>
                <a:ea typeface="Lato"/>
                <a:cs typeface="Lato"/>
                <a:sym typeface="Lato"/>
              </a:rPr>
              <a:t>vs.</a:t>
            </a:r>
            <a:endParaRPr sz="2100" b="1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/>
          <p:nvPr/>
        </p:nvSpPr>
        <p:spPr>
          <a:xfrm>
            <a:off x="0" y="4747100"/>
            <a:ext cx="9144000" cy="39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2" name="Google Shape;152;p22"/>
          <p:cNvSpPr txBox="1">
            <a:spLocks noGrp="1"/>
          </p:cNvSpPr>
          <p:nvPr>
            <p:ph type="title" idx="4294967295"/>
          </p:nvPr>
        </p:nvSpPr>
        <p:spPr>
          <a:xfrm>
            <a:off x="367850" y="4704200"/>
            <a:ext cx="5247000" cy="482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</a:rPr>
              <a:t> </a:t>
            </a:r>
            <a:endParaRPr sz="2000">
              <a:solidFill>
                <a:schemeClr val="lt1"/>
              </a:solidFill>
            </a:endParaRPr>
          </a:p>
        </p:txBody>
      </p:sp>
      <p:pic>
        <p:nvPicPr>
          <p:cNvPr id="153" name="Google Shape;15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1006" y="482100"/>
            <a:ext cx="7801988" cy="266710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2"/>
          <p:cNvSpPr txBox="1"/>
          <p:nvPr/>
        </p:nvSpPr>
        <p:spPr>
          <a:xfrm>
            <a:off x="0" y="0"/>
            <a:ext cx="9144000" cy="482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2000"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Rap and hip-hop became popular right after the PMRC was formed in 1985</a:t>
            </a:r>
            <a:endParaRPr sz="2000"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55" name="Google Shape;155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95725" y="3192100"/>
            <a:ext cx="1755821" cy="1510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25625" y="3170650"/>
            <a:ext cx="1141727" cy="1510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1025" y="3170650"/>
            <a:ext cx="1652240" cy="1510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541200" y="3192100"/>
            <a:ext cx="2265350" cy="15102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418</Words>
  <Application>Microsoft Office PowerPoint</Application>
  <PresentationFormat>On-screen Show (16:9)</PresentationFormat>
  <Paragraphs>47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Raleway Thin</vt:lpstr>
      <vt:lpstr>Raleway</vt:lpstr>
      <vt:lpstr>Lato</vt:lpstr>
      <vt:lpstr>Streamline</vt:lpstr>
      <vt:lpstr>The PMRC Effects on Music Popularity</vt:lpstr>
      <vt:lpstr>Outline</vt:lpstr>
      <vt:lpstr>Hypothesis</vt:lpstr>
      <vt:lpstr>The Data  Weekly Hot 100 singles chart between 1958 and 2019, over 300,000 records Spotify, including song genres and an ‘explicit’ indicator, over 25,000 records I merged these 2 files together for my analysis I only used the top 75 songs to make the data manageable, about 14,000 records Raw data available here</vt:lpstr>
      <vt:lpstr>Assumptions</vt:lpstr>
      <vt:lpstr>Example genre lists for individual songs: </vt:lpstr>
      <vt:lpstr>Cool Graphs</vt:lpstr>
      <vt:lpstr>   </vt:lpstr>
      <vt:lpstr> </vt:lpstr>
      <vt:lpstr> </vt:lpstr>
      <vt:lpstr>Analysis Details  Hot 100 lists - With 95% confidence, the popularity of rap, hip-hop and metal music increased dramatically after 1985, while pop and country stayed relatively steady Spotify - With 95% confidence, explicit music as defined by Spotify became significantly more popular after 1985</vt:lpstr>
      <vt:lpstr>Conclusions  Explicit music became significantly more popular after the PMRC was formed in 1985 Rap and Hip-Hop are more explicit on average than other types of music Because explicit music is more popular after 1985,  sales of explicit music have significantly increased since then</vt:lpstr>
      <vt:lpstr>Questions?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PMRC Effects on Music Popularity</dc:title>
  <dc:creator>Steve</dc:creator>
  <cp:lastModifiedBy>Steve</cp:lastModifiedBy>
  <cp:revision>1</cp:revision>
  <dcterms:modified xsi:type="dcterms:W3CDTF">2020-08-13T18:42:09Z</dcterms:modified>
</cp:coreProperties>
</file>